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D59DD-256C-457D-B894-0432F0938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242E52-0EA3-42A2-87A9-EE2218191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F75671-D38E-42C4-8785-8A31807E5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D02502-A550-4795-94DD-3290B13B8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3D3B6F-604A-486E-B05B-F6E58E5C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91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41A0F-3E7F-4C03-A049-2F3CA0131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A9728B-7E23-4B53-BA66-66B065B53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80BA37-A213-447C-BD1D-B3C7440F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97EEB5-CFE6-4664-803C-34E57828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EC1E1C-C994-483A-B862-DC2F6C8C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2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9EFF21-1441-48F4-833C-E043E2574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6E6C32-C731-4458-B9EE-DF3E19DE7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002144-2149-4302-9F6C-A64E11C36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32B453-C085-4660-BD92-31E2A342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E442B7-A248-4C25-903F-B8478F3A4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4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21822-8D36-4282-A0E1-F92E00985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3363E9-2B87-4DC2-98AE-C4B8E2AB5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F0B13-B0BE-4945-803E-D8792411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105162-F204-406F-9C7C-213C2E5C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296D21-E0C3-4D32-B536-42B1CBD6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891CB-1E43-4C55-A52A-5C835C6B7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F3F8DC-F446-4212-A84E-BEE834A8E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265D1-3EC9-4B08-8ED6-191CEF6FE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7BBF33-D0E2-421D-BCB0-04957BD0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F57C27-5248-48BB-A5C4-E42ABE52D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49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22E9B-ECDA-48C8-AF07-43329F61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4558ED-58EE-4714-BDB9-3409D9E9D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7A7900-B61D-4038-BC8F-ABB072BF8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B0ACE2-E694-4FD1-BB48-595B170CC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D17151-AD8E-404E-B559-CE325C78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4C1173-D046-4744-A9A7-6DB0E845E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9051F-1E03-4C1B-B8C9-CFBA1ABD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3AB6E3-6421-40C5-B4E2-515BCE5F9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AFC49A-EBD2-47D8-8917-74D5153BE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FAAD6C-F5EC-41F7-9CBC-CA8A6D623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1031A5-3F22-4E12-8BD6-2A9E3675F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2600B6-9D15-4956-9EF0-890EAAC8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E1E149B-034F-4501-83D4-548F15D90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B57AE3-8C2B-4B42-924A-E38C8B85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55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DAFA8-00D9-45BE-AD00-14FC0DE9B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69E369-22FC-473F-A2D5-FD55A446D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23F214-8FE0-4FCD-928D-E5EFED09F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8CC2C6-F1CA-4430-84B9-E9CF7995E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9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605DBA-8EF2-4004-9846-B9D2B220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B2D161-4B02-4083-88F1-90547D77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41E9DE-F199-4A81-B9F3-9BA28BD6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191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C0706-E71D-438A-8DAB-B1E5C29A2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70C00A-34AD-41FC-9461-EC3655D99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45DC4E-958D-4C3C-B9AF-3225C21E7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AFC3F5-186D-4C69-916A-0C693407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1FFB71-9C43-4295-8418-036EF7CD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6CE23-953C-413D-9C2A-A93200D8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31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86FF0-17F1-4AFF-8CF9-DB81135A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E8FDB6-5909-4F06-8B3F-06FA3C0450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B81DF3-F9E8-439B-BDD6-8317ABD2A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A7F47D-5DBE-4E2A-B925-32BF580C6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364979-6F47-4A07-A2CC-51669D34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D31939-86AC-493D-A612-80408C097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0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2CBEC-4EBF-4312-B74B-09BEB1C09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C47836-BE45-42C9-A8F6-E1F70216D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65B0C1-C3E7-4794-BA7F-1E064626A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32162-0176-46DA-AE56-0779BF7AFAB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8CE018-76CF-4238-99A2-334DD6D7B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3AB3C8-8DB1-45C8-8FDF-0734D2A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3BFEE-AE6A-4372-AADF-1F504D161C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9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Picture background">
            <a:extLst>
              <a:ext uri="{FF2B5EF4-FFF2-40B4-BE49-F238E27FC236}">
                <a16:creationId xmlns:a16="http://schemas.microsoft.com/office/drawing/2014/main" id="{910B82E6-6EBB-4BF5-867D-DE0FBA791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83"/>
          <a:stretch/>
        </p:blipFill>
        <p:spPr bwMode="auto">
          <a:xfrm>
            <a:off x="1572936" y="2077848"/>
            <a:ext cx="9011174" cy="446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945B2-8B19-4DB2-9BBD-1696B9734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890" y="318781"/>
            <a:ext cx="9144000" cy="284386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Основные риски и правила безопасности на субботнике</a:t>
            </a:r>
          </a:p>
        </p:txBody>
      </p:sp>
    </p:spTree>
    <p:extLst>
      <p:ext uri="{BB962C8B-B14F-4D97-AF65-F5344CB8AC3E}">
        <p14:creationId xmlns:p14="http://schemas.microsoft.com/office/powerpoint/2010/main" val="373868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3A71D-50BC-43A6-A878-9B47F5152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Цель субботника и основные задачи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61966-5330-4BFB-836C-F942ECD7C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08" y="2141537"/>
            <a:ext cx="538643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Субботник важен для благоустройства территорий, поддержания чистоты и улучшения городской среды. Работники должны следовать требованиям безопасности труда, чтобы избежать несчастных случаев и травм. Это способствует не только выполнению задач, но и защите здоровья всех участников.</a:t>
            </a: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911D12C-6CCA-443D-8495-EAAE261F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317" y="1795964"/>
            <a:ext cx="4896375" cy="489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17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CEC6F-4BC5-42F8-A197-CB3BD1A09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9277335" cy="616591"/>
          </a:xfrm>
        </p:spPr>
        <p:txBody>
          <a:bodyPr/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Профессиональные риски на субботнике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925683-9406-4B4A-B0D3-49ED750F7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313926"/>
            <a:ext cx="3932237" cy="1684090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1.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 время субботника работник может столкнуться с аварийными конструкциями и подвержен риску падения из-за скользких поверхностей. Эти негативные факторы требуют тщательного внимания и соблюдения осторожности.</a:t>
            </a:r>
            <a:endParaRPr lang="ru-RU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13B90053-9905-4CD4-8BF8-D2356D3B395A}"/>
              </a:ext>
            </a:extLst>
          </p:cNvPr>
          <p:cNvSpPr txBox="1">
            <a:spLocks/>
          </p:cNvSpPr>
          <p:nvPr/>
        </p:nvSpPr>
        <p:spPr>
          <a:xfrm>
            <a:off x="836612" y="3166465"/>
            <a:ext cx="3932237" cy="1413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2. К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роме того, присутствуют риски порезов и травмирования от острых и неровных поверхностей инвентаря и инструментов. Иногда возникает угроза наткнуться на различные препятствия.</a:t>
            </a:r>
            <a:endParaRPr lang="ru-RU" dirty="0"/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3EAD0783-4C54-4840-BE49-5180504F3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252" y="1313927"/>
            <a:ext cx="1217816" cy="137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Picture background">
            <a:extLst>
              <a:ext uri="{FF2B5EF4-FFF2-40B4-BE49-F238E27FC236}">
                <a16:creationId xmlns:a16="http://schemas.microsoft.com/office/drawing/2014/main" id="{F4F28378-CB01-43E6-8919-439A3001A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21" y="1504220"/>
            <a:ext cx="1496778" cy="99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D8253B-918F-48AA-B453-134825331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752" y="1419796"/>
            <a:ext cx="2024047" cy="914479"/>
          </a:xfrm>
          <a:prstGeom prst="rect">
            <a:avLst/>
          </a:prstGeom>
        </p:spPr>
      </p:pic>
      <p:pic>
        <p:nvPicPr>
          <p:cNvPr id="9" name="Picture 10" descr="Picture background">
            <a:extLst>
              <a:ext uri="{FF2B5EF4-FFF2-40B4-BE49-F238E27FC236}">
                <a16:creationId xmlns:a16="http://schemas.microsoft.com/office/drawing/2014/main" id="{97E5ABCE-D983-47C3-AED2-A5A91D395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65" y="2753911"/>
            <a:ext cx="1207002" cy="120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Picture background">
            <a:extLst>
              <a:ext uri="{FF2B5EF4-FFF2-40B4-BE49-F238E27FC236}">
                <a16:creationId xmlns:a16="http://schemas.microsoft.com/office/drawing/2014/main" id="{619F9A5D-C7E1-423A-ADED-EDCC0E69A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471" y="2692866"/>
            <a:ext cx="3677792" cy="183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90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843C4-7350-41D7-B2B0-FC0FAD246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9747118" cy="658536"/>
          </a:xfrm>
        </p:spPr>
        <p:txBody>
          <a:bodyPr/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Основные требования охраны труда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09903E-2873-4F1F-998D-07A917240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8511" y="1335947"/>
            <a:ext cx="3932237" cy="325073"/>
          </a:xfrm>
        </p:spPr>
        <p:txBody>
          <a:bodyPr/>
          <a:lstStyle/>
          <a:p>
            <a:r>
              <a:rPr lang="ru-RU" b="1" i="0" dirty="0">
                <a:effectLst/>
                <a:latin typeface="Arial" panose="020B0604020202020204" pitchFamily="34" charset="0"/>
              </a:rPr>
              <a:t>Извещение о неисправностях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A7856A-44A3-4966-AAEA-DF3B1464A88D}"/>
              </a:ext>
            </a:extLst>
          </p:cNvPr>
          <p:cNvSpPr txBox="1"/>
          <p:nvPr/>
        </p:nvSpPr>
        <p:spPr>
          <a:xfrm>
            <a:off x="836612" y="1661020"/>
            <a:ext cx="53292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При возникновении проблем с оборудованием или травмах важно немедленно сообщить об этом руководителю. Это позволяет быстро устранить угрозу и предотвратить дальнейшие инциденты.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B97A2-B4EB-4871-8DCB-E8262FC28B79}"/>
              </a:ext>
            </a:extLst>
          </p:cNvPr>
          <p:cNvSpPr txBox="1"/>
          <p:nvPr/>
        </p:nvSpPr>
        <p:spPr>
          <a:xfrm>
            <a:off x="836612" y="3138348"/>
            <a:ext cx="60946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effectLst/>
                <a:latin typeface="Arial" panose="020B0604020202020204" pitchFamily="34" charset="0"/>
              </a:rPr>
              <a:t>Противопожарные навыки и первая помощь</a:t>
            </a:r>
            <a:endParaRPr lang="ru-RU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F87EB0-0BF1-4C37-B8F8-82AAB20C16E6}"/>
              </a:ext>
            </a:extLst>
          </p:cNvPr>
          <p:cNvSpPr txBox="1"/>
          <p:nvPr/>
        </p:nvSpPr>
        <p:spPr>
          <a:xfrm>
            <a:off x="898511" y="3429000"/>
            <a:ext cx="52673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</a:rPr>
              <a:t>Работник должен знать, где находятся огнетушители и аптечки, и как ими пользоваться. Умение быстро оказать первую помощь может снизить риск осложнений при травмах.</a:t>
            </a:r>
            <a:endParaRPr lang="ru-RU" dirty="0"/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CF31167F-4314-4FA5-8F1B-75CD97E81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283" y="1115736"/>
            <a:ext cx="3228498" cy="275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9F6ECEFE-3DE6-4733-8827-5F1163D2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195" y="3714742"/>
            <a:ext cx="2383172" cy="238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61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8EB26-FBEB-4C4C-992B-D4BF8C9A8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Правила уборки территории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697920-6A60-4711-B31A-70236AAAD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728" y="1868111"/>
            <a:ext cx="3335325" cy="514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Безопасное передвижение</a:t>
            </a:r>
            <a:endParaRPr lang="ru-RU" sz="1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C9F309-F5AB-4D96-99E8-7504D6DDD045}"/>
              </a:ext>
            </a:extLst>
          </p:cNvPr>
          <p:cNvSpPr txBox="1"/>
          <p:nvPr/>
        </p:nvSpPr>
        <p:spPr>
          <a:xfrm>
            <a:off x="5522053" y="1621411"/>
            <a:ext cx="6094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В процессах уборки важно избегать создания помех движению транспорта. Соблюдать осторожность на дорогах.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0FB87-84C6-4C0A-85AE-A760E5E1277D}"/>
              </a:ext>
            </a:extLst>
          </p:cNvPr>
          <p:cNvSpPr txBox="1"/>
          <p:nvPr/>
        </p:nvSpPr>
        <p:spPr>
          <a:xfrm>
            <a:off x="2769415" y="2737272"/>
            <a:ext cx="2632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Сигнальная одежда</a:t>
            </a:r>
            <a:endParaRPr lang="ru-RU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09E607-230F-4132-BEA7-96261CF490BA}"/>
              </a:ext>
            </a:extLst>
          </p:cNvPr>
          <p:cNvSpPr txBox="1"/>
          <p:nvPr/>
        </p:nvSpPr>
        <p:spPr>
          <a:xfrm>
            <a:off x="5557706" y="2623808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При уборке надевайте сигнальные жилеты. Это улучшает видимость и снижает риск травм.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D94999-4155-4A2C-81F6-E1C8CB017032}"/>
              </a:ext>
            </a:extLst>
          </p:cNvPr>
          <p:cNvSpPr txBox="1"/>
          <p:nvPr/>
        </p:nvSpPr>
        <p:spPr>
          <a:xfrm>
            <a:off x="1307983" y="3429598"/>
            <a:ext cx="4472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Использование защитных средств</a:t>
            </a:r>
            <a:endParaRPr lang="ru-RU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8D59E9-C0E0-49AD-BBD4-CAC59AA9C860}"/>
              </a:ext>
            </a:extLst>
          </p:cNvPr>
          <p:cNvSpPr txBox="1"/>
          <p:nvPr/>
        </p:nvSpPr>
        <p:spPr>
          <a:xfrm>
            <a:off x="5480108" y="3349206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Пользуйтесь средствами индивидуальной защиты рук, чтобы избегать порезов и других травм.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F4659E-E026-4944-9245-0B174CDCF9C3}"/>
              </a:ext>
            </a:extLst>
          </p:cNvPr>
          <p:cNvSpPr txBox="1"/>
          <p:nvPr/>
        </p:nvSpPr>
        <p:spPr>
          <a:xfrm>
            <a:off x="1774271" y="4153188"/>
            <a:ext cx="3705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Правильная работа с мусором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5705DC-3CA2-443A-80A8-7B0C034C6E8A}"/>
              </a:ext>
            </a:extLst>
          </p:cNvPr>
          <p:cNvSpPr txBox="1"/>
          <p:nvPr/>
        </p:nvSpPr>
        <p:spPr>
          <a:xfrm>
            <a:off x="5522053" y="4074604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Не размахивайте инструментами. Аккуратно убирайте битое стекло с помощью метлы или лопаты.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1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1D1FA-0BC6-4A54-A0FA-0EC7EE3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038"/>
            <a:ext cx="10515600" cy="607998"/>
          </a:xfrm>
        </p:spPr>
        <p:txBody>
          <a:bodyPr>
            <a:noAutofit/>
          </a:bodyPr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Безопасность при контакте с клещами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8A517-84A1-4104-BBD0-2406C86425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Если клещ укусил, немедленно обратитесь в ближайшую медицинскую организацию для его удаления. Специалисты помогут с экстренной профилактикой. </a:t>
            </a:r>
          </a:p>
          <a:p>
            <a:pPr marL="514350" indent="-514350"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 отсутствии возможности обращения к врачу, удалите клеща плавными движениями с помощью нити или специального устройства. Антисептик поможет предотвратить инфекцию.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8B29DF-77FA-4CD6-BD69-C8DE078AF2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клещ может находиться на теле 2-3 часа перед укусом. Репелленты наносите только на одежду, избегая открытых участков кожи.</a:t>
            </a:r>
          </a:p>
          <a:p>
            <a:pPr marL="0" indent="0">
              <a:buNone/>
            </a:pP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4.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После укуса важно наблюдать за своим самочувствием в течение 1 месяца. При недомоганиях обратитесь к врачу. Соблюдайте осторожность в зонах риска, чтобы избежать укусов.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16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7C142-FB94-4936-A54F-05DEA8C93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Правильная экипировка для субботника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B0C5C-743F-4C57-B19F-CA343EA37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12660"/>
            <a:ext cx="2599698" cy="390918"/>
          </a:xfrm>
        </p:spPr>
        <p:txBody>
          <a:bodyPr>
            <a:normAutofit/>
          </a:bodyPr>
          <a:lstStyle/>
          <a:p>
            <a:r>
              <a:rPr lang="ru-RU" sz="1800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Одежда и обувь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12" name="Таблица 13">
            <a:extLst>
              <a:ext uri="{FF2B5EF4-FFF2-40B4-BE49-F238E27FC236}">
                <a16:creationId xmlns:a16="http://schemas.microsoft.com/office/drawing/2014/main" id="{145076B6-FD77-4E38-8F9A-2E4B4F4C310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8054964"/>
              </p:ext>
            </p:extLst>
          </p:nvPr>
        </p:nvGraphicFramePr>
        <p:xfrm>
          <a:off x="836612" y="3683322"/>
          <a:ext cx="515778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893">
                  <a:extLst>
                    <a:ext uri="{9D8B030D-6E8A-4147-A177-3AD203B41FA5}">
                      <a16:colId xmlns:a16="http://schemas.microsoft.com/office/drawing/2014/main" val="2751510106"/>
                    </a:ext>
                  </a:extLst>
                </a:gridCol>
                <a:gridCol w="2578893">
                  <a:extLst>
                    <a:ext uri="{9D8B030D-6E8A-4147-A177-3AD203B41FA5}">
                      <a16:colId xmlns:a16="http://schemas.microsoft.com/office/drawing/2014/main" val="16378868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Тип защиты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Применение</a:t>
                      </a:r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509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Перчатки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Защита рук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87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Очки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Защита глаз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84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Жилеты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Повышение видимости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854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Маски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solidFill>
                            <a:srgbClr val="0A0A0A"/>
                          </a:solidFill>
                          <a:effectLst/>
                          <a:latin typeface="Arial" panose="020B0604020202020204" pitchFamily="34" charset="0"/>
                        </a:rPr>
                        <a:t>Защита дыхания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7533"/>
                  </a:ext>
                </a:extLst>
              </a:tr>
            </a:tbl>
          </a:graphicData>
        </a:graphic>
      </p:graphicFrame>
      <p:pic>
        <p:nvPicPr>
          <p:cNvPr id="4098" name="Picture 2">
            <a:extLst>
              <a:ext uri="{FF2B5EF4-FFF2-40B4-BE49-F238E27FC236}">
                <a16:creationId xmlns:a16="http://schemas.microsoft.com/office/drawing/2014/main" id="{14C8B4C9-52DB-437A-B2CF-99EA23FC9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46" y="1383814"/>
            <a:ext cx="3633132" cy="363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F976D2-8735-4C90-8A77-C574AAEFD3CD}"/>
              </a:ext>
            </a:extLst>
          </p:cNvPr>
          <p:cNvSpPr txBox="1"/>
          <p:nvPr/>
        </p:nvSpPr>
        <p:spPr>
          <a:xfrm>
            <a:off x="836612" y="1607014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Для работы на субботнике рекомендуются светлая одежда, плотные брюки и закрытая обувь. 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2C196A-8DF9-4A6B-8976-D0F21A4DB8A0}"/>
              </a:ext>
            </a:extLst>
          </p:cNvPr>
          <p:cNvSpPr txBox="1"/>
          <p:nvPr/>
        </p:nvSpPr>
        <p:spPr>
          <a:xfrm>
            <a:off x="836612" y="217836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Использование специализированной экипировки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47A1A3-A485-453B-A708-CDFE849D03D8}"/>
              </a:ext>
            </a:extLst>
          </p:cNvPr>
          <p:cNvSpPr txBox="1"/>
          <p:nvPr/>
        </p:nvSpPr>
        <p:spPr>
          <a:xfrm>
            <a:off x="836612" y="2435213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Светоотражающие жилеты, защита для лица и рук необходимы, чтобы снизить риск травм. Они способствуют видимости и защите в условиях пониженной видимости или ночью.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4899B9-9D00-4BBF-B185-87D4DF3B8199}"/>
              </a:ext>
            </a:extLst>
          </p:cNvPr>
          <p:cNvSpPr txBox="1"/>
          <p:nvPr/>
        </p:nvSpPr>
        <p:spPr>
          <a:xfrm>
            <a:off x="6263780" y="5030070"/>
            <a:ext cx="55982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Использование правильных защитных средств минимизирует риск травм и улучшает безопасность на субботнике.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51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3314E-49AE-4C9A-ACB7-ECA403067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10133012" cy="616591"/>
          </a:xfrm>
        </p:spPr>
        <p:txBody>
          <a:bodyPr>
            <a:noAutofit/>
          </a:bodyPr>
          <a:lstStyle/>
          <a:p>
            <a:r>
              <a:rPr lang="ru-RU" sz="44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Заключительные мероприятия субботника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45911-8B21-4AC4-AC53-EA6267C4AC46}"/>
              </a:ext>
            </a:extLst>
          </p:cNvPr>
          <p:cNvSpPr txBox="1"/>
          <p:nvPr/>
        </p:nvSpPr>
        <p:spPr>
          <a:xfrm>
            <a:off x="839788" y="1196263"/>
            <a:ext cx="2564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Завершение работы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80966-86CB-4A61-99EC-0CFEAFBCC6C8}"/>
              </a:ext>
            </a:extLst>
          </p:cNvPr>
          <p:cNvSpPr txBox="1"/>
          <p:nvPr/>
        </p:nvSpPr>
        <p:spPr>
          <a:xfrm>
            <a:off x="839788" y="1681491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После окончания работы убрать все приспособления и инвентарь в надлежащее место.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3FC74-EA14-4397-BC6C-33039F536FFC}"/>
              </a:ext>
            </a:extLst>
          </p:cNvPr>
          <p:cNvSpPr txBox="1"/>
          <p:nvPr/>
        </p:nvSpPr>
        <p:spPr>
          <a:xfrm>
            <a:off x="6377731" y="2549203"/>
            <a:ext cx="2581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Уборка и инвентарь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8180E-F4CE-4F84-82BA-1E3185D212AD}"/>
              </a:ext>
            </a:extLst>
          </p:cNvPr>
          <p:cNvSpPr txBox="1"/>
          <p:nvPr/>
        </p:nvSpPr>
        <p:spPr>
          <a:xfrm>
            <a:off x="6377731" y="2856341"/>
            <a:ext cx="4974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Соберите отходы в мешки и поместите их в специальные мусорные баки.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AB7458-DA89-4005-9254-85E070993E74}"/>
              </a:ext>
            </a:extLst>
          </p:cNvPr>
          <p:cNvSpPr txBox="1"/>
          <p:nvPr/>
        </p:nvSpPr>
        <p:spPr>
          <a:xfrm>
            <a:off x="839788" y="3318006"/>
            <a:ext cx="1978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Личная гигиена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19C703-B2F9-4661-9A95-3DDA1A7D2F58}"/>
              </a:ext>
            </a:extLst>
          </p:cNvPr>
          <p:cNvSpPr txBox="1"/>
          <p:nvPr/>
        </p:nvSpPr>
        <p:spPr>
          <a:xfrm>
            <a:off x="839788" y="3784939"/>
            <a:ext cx="55379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После окончания работы снимите средства защиты, тщательно мойте руки с мылом. Соблюдайте личную гигиену для </a:t>
            </a:r>
            <a:r>
              <a:rPr lang="ru-RU" b="0" i="0" dirty="0" err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избежания</a:t>
            </a:r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инфекций.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E13ACE-1780-41DA-B7C7-49EBC6648529}"/>
              </a:ext>
            </a:extLst>
          </p:cNvPr>
          <p:cNvSpPr txBox="1"/>
          <p:nvPr/>
        </p:nvSpPr>
        <p:spPr>
          <a:xfrm>
            <a:off x="1182848" y="5451469"/>
            <a:ext cx="101087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effectLst/>
                <a:latin typeface="+mj-lt"/>
              </a:rPr>
              <a:t>Соблюдая меры безопасности на субботнике, снижается риск травм.</a:t>
            </a:r>
          </a:p>
          <a:p>
            <a:pPr algn="ctr"/>
            <a:r>
              <a:rPr lang="ru-RU" sz="2000" b="1" i="0" dirty="0">
                <a:effectLst/>
                <a:latin typeface="+mj-lt"/>
              </a:rPr>
              <a:t> Координация действий и инструкции важны для всех участников.</a:t>
            </a:r>
            <a:endParaRPr 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78752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500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Тема Office</vt:lpstr>
      <vt:lpstr>Основные риски и правила безопасности на субботнике</vt:lpstr>
      <vt:lpstr>Цель субботника и основные задачи</vt:lpstr>
      <vt:lpstr>Профессиональные риски на субботнике</vt:lpstr>
      <vt:lpstr>Основные требования охраны труда</vt:lpstr>
      <vt:lpstr>Правила уборки территории</vt:lpstr>
      <vt:lpstr>Безопасность при контакте с клещами</vt:lpstr>
      <vt:lpstr>Правильная экипировка для субботника</vt:lpstr>
      <vt:lpstr>Заключительные мероприятия субботника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НА СУББОТНИК</dc:title>
  <dc:creator>User</dc:creator>
  <cp:lastModifiedBy>User</cp:lastModifiedBy>
  <cp:revision>33</cp:revision>
  <cp:lastPrinted>2025-04-28T06:36:36Z</cp:lastPrinted>
  <dcterms:created xsi:type="dcterms:W3CDTF">2025-04-25T09:27:59Z</dcterms:created>
  <dcterms:modified xsi:type="dcterms:W3CDTF">2025-04-28T10:03:26Z</dcterms:modified>
</cp:coreProperties>
</file>